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70" r:id="rId3"/>
    <p:sldId id="290" r:id="rId4"/>
    <p:sldId id="291" r:id="rId5"/>
    <p:sldId id="299" r:id="rId6"/>
    <p:sldId id="300" r:id="rId7"/>
    <p:sldId id="302" r:id="rId8"/>
    <p:sldId id="301" r:id="rId9"/>
    <p:sldId id="303" r:id="rId10"/>
    <p:sldId id="292" r:id="rId11"/>
    <p:sldId id="293" r:id="rId12"/>
    <p:sldId id="294" r:id="rId13"/>
    <p:sldId id="296" r:id="rId14"/>
    <p:sldId id="297" r:id="rId15"/>
    <p:sldId id="295" r:id="rId16"/>
    <p:sldId id="304" r:id="rId17"/>
    <p:sldId id="305" r:id="rId18"/>
    <p:sldId id="307" r:id="rId19"/>
    <p:sldId id="306" r:id="rId20"/>
    <p:sldId id="308" r:id="rId21"/>
    <p:sldId id="309" r:id="rId22"/>
    <p:sldId id="310" r:id="rId23"/>
    <p:sldId id="311" r:id="rId24"/>
    <p:sldId id="312" r:id="rId25"/>
    <p:sldId id="314" r:id="rId26"/>
    <p:sldId id="317" r:id="rId27"/>
    <p:sldId id="318" r:id="rId28"/>
    <p:sldId id="319" r:id="rId29"/>
    <p:sldId id="320" r:id="rId30"/>
    <p:sldId id="313" r:id="rId31"/>
    <p:sldId id="315" r:id="rId32"/>
    <p:sldId id="316" r:id="rId33"/>
    <p:sldId id="29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/>
    <p:restoredTop sz="95645"/>
  </p:normalViewPr>
  <p:slideViewPr>
    <p:cSldViewPr snapToGrid="0" snapToObjects="1">
      <p:cViewPr varScale="1">
        <p:scale>
          <a:sx n="69" d="100"/>
          <a:sy n="69" d="100"/>
        </p:scale>
        <p:origin x="7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8CFF6-E8D7-BA40-B8DF-AF92B3770902}" type="datetimeFigureOut">
              <a:t>02/01/2023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A926E-82D6-5F4B-8D0C-176071C182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8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Or, use NVM (Node Version Management) to manage Node: install, uninstall, change node versions (</a:t>
            </a:r>
            <a:r>
              <a:rPr lang="en-US" dirty="0"/>
              <a:t>https://</a:t>
            </a:r>
            <a:r>
              <a:rPr lang="en-US" dirty="0" err="1"/>
              <a:t>www.linode.com</a:t>
            </a:r>
            <a:r>
              <a:rPr lang="en-US" dirty="0"/>
              <a:t>/docs/guides/how-to-install-use-node-version-manager-</a:t>
            </a:r>
            <a:r>
              <a:rPr lang="en-US" dirty="0" err="1"/>
              <a:t>nvm</a:t>
            </a:r>
            <a:r>
              <a:rPr lang="en-US" dirty="0"/>
              <a:t>/</a:t>
            </a:r>
            <a:r>
              <a:rPr lang="en-VN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A926E-82D6-5F4B-8D0C-176071C18271}" type="slidenum">
              <a:rPr lang="en-VN" smtClean="0"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98521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C7BC-6380-A34C-A16E-8031172A5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3382"/>
            <a:ext cx="9144000" cy="1655618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  <a:tileRect/>
          </a:gradFill>
        </p:spPr>
        <p:txBody>
          <a:bodyPr anchor="ctr">
            <a:normAutofit/>
          </a:bodyPr>
          <a:lstStyle>
            <a:lvl1pPr algn="ctr">
              <a:defRPr sz="4400" b="1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2906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B9A5-10F8-4342-B548-5B9DF91E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B5829-87E8-9F4C-AFDD-D68161D0C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FE0B-AA12-3A40-A7D4-4BCDE4E3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CE7C0B-FB14-1C4E-9742-545DB394AFE2}" type="datetime1">
              <a:t>02/01/2023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D9FF6-682B-2447-B028-2D17D1E1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841C2-71AA-A24E-A53F-DADC82BF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2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F68A58-903F-BD44-ADDC-368924476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68AEF-DB38-E540-8EB0-D6496572A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5BF40-E139-084F-82DA-D13B59A5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46856E-F324-8E41-9DF3-0413EC7A5BA9}" type="datetime1">
              <a:t>02/01/2023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D018A-9F36-2548-852B-D6D4E9A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F1D9-2CE1-8B4C-AB27-BB24ACF4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C79AE-B9F0-124E-B4CF-9C9F9974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AA47EC-3873-914E-9C12-333496D18D75}" type="datetime1">
              <a:t>02/01/2023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FCA60-B9A6-FE46-92DE-07C311FF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B34EB-B4A1-8A48-BB7C-17EAA2B1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7"/>
            <a:ext cx="11824854" cy="7159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33363" indent="0">
              <a:tabLst/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A7AA1-749B-1C46-AEA0-4E04E44AE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180064" cy="4627563"/>
          </a:xfrm>
          <a:prstGeom prst="rect">
            <a:avLst/>
          </a:prstGeom>
        </p:spPr>
        <p:txBody>
          <a:bodyPr/>
          <a:lstStyle>
            <a:lvl1pPr marL="344488" indent="-344488">
              <a:lnSpc>
                <a:spcPct val="130000"/>
              </a:lnSpc>
              <a:buClr>
                <a:srgbClr val="892912"/>
              </a:buClr>
              <a:buSzPct val="60000"/>
              <a:buFont typeface=".Lucida Grande UI Regular"/>
              <a:buChar char="◆"/>
              <a:tabLst/>
              <a:defRPr/>
            </a:lvl1pPr>
            <a:lvl2pPr marL="685800" indent="-341313">
              <a:lnSpc>
                <a:spcPct val="130000"/>
              </a:lnSpc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D8BF2-FB3D-BC40-8840-5E148547656B}"/>
              </a:ext>
            </a:extLst>
          </p:cNvPr>
          <p:cNvSpPr txBox="1"/>
          <p:nvPr userDrawn="1"/>
        </p:nvSpPr>
        <p:spPr>
          <a:xfrm>
            <a:off x="0" y="681037"/>
            <a:ext cx="228600" cy="715963"/>
          </a:xfrm>
          <a:prstGeom prst="rect">
            <a:avLst/>
          </a:prstGeom>
          <a:solidFill>
            <a:srgbClr val="4E8F0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8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B8CD-C7C5-FC46-88EA-95FF6C5E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2A6A9-2F4D-A141-93DB-123C040BC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6CE37-8D3A-9D4A-8813-3E3CAAE41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33CB95-E960-A64B-AA3A-9F48B831C357}" type="datetime1">
              <a:t>02/01/2023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6493B-C057-8240-958C-7FFBA5D1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5D90C-992B-5141-8687-5F197B8A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EAEE-A89D-4646-8751-52D071CC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CA47-0ABC-4B44-BF49-FAC7755F6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73954-7859-474A-876F-92B6919A6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F1813-29DD-C84C-A29B-FF45FA6B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DD5F5-6488-6A4A-B19B-5222E8C68D58}" type="datetime1">
              <a:t>02/01/2023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74406-EDB6-294E-97C5-7AF0269B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1CC77-617D-1444-96CA-C53F9F58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05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AC3F-19E5-624B-BB97-9E7A6B88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C0204-0B7E-B240-BA8F-BDF19D142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15027-5538-5241-8865-4F310850E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85A9E-9045-FC4E-B737-C36A71E05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4FB18-06AF-C94A-89B7-26D7D5ADA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259DD-3E59-F54C-8F3C-96405761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22212-294E-3145-8B8F-D478624ABDCA}" type="datetime1">
              <a:t>02/01/2023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81BA8-A5D1-6141-8BCF-BA875D93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FAB57E-FECB-7240-AE70-1982B2E7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7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3F4A-AF60-994E-BD88-F9575F49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23FD2-2486-F84E-A486-56626AF5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33590-212E-1649-A57D-70874B116EF8}" type="datetime1">
              <a:t>02/01/2023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C1D9A-0586-334E-A307-46C2749F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BE015-FA5A-AA4E-88BA-75A801A4F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3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8D41AE-9839-8A48-A6F8-A00F0D35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6A9BBD-1D8B-FC4A-AC07-1A7FC452DD37}" type="datetime1">
              <a:t>02/01/2023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68A07-7F35-5B4C-A5E9-A0E6DBC5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D146-EDE0-C64B-B97C-6E58718D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2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6131-74D4-CE43-BC06-7CAC03CC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DFB9-54C4-2E48-BF57-ECADE33C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A6AF5-C91D-334C-BDAE-08EE25DD2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FF77A-3676-AE40-84DF-45B14141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235E85-EE8E-264D-A341-81369437C8EE}" type="datetime1">
              <a:t>02/01/2023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DFE08-0ED1-C648-8C44-D5D3F192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F602A-F215-DF43-9BC1-20316125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2C1C-7675-474D-9480-DA9C9B14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A216FC-2642-4B4E-8734-AB3ED694B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4149C-5959-D64E-AFF5-2B75A5784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1CCD9-9411-5248-8D4C-C5FF061F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99E93-91B2-C94D-AEE4-066A5FAE6B55}" type="datetime1">
              <a:t>02/01/2023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22723-2FD3-FB42-90FC-AA3D1DF9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1EE79-3786-574E-8D35-26D0628B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5B8D27-3CCA-8349-AFED-A99615055A92}"/>
              </a:ext>
            </a:extLst>
          </p:cNvPr>
          <p:cNvSpPr txBox="1"/>
          <p:nvPr userDrawn="1"/>
        </p:nvSpPr>
        <p:spPr>
          <a:xfrm>
            <a:off x="0" y="6461294"/>
            <a:ext cx="12192000" cy="40393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E17CB-5919-B64E-BC83-83C52D82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5863D-F8E7-D442-B275-2E9E6F129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C755D-65DA-5E4E-B634-65DE91792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5C558E9-1B93-E74F-8B96-263F2A78EC22}" type="datetime1">
              <a:t>02/01/2023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5610F-2CE6-FB48-B7D7-648123248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89B54F0-ACAA-B148-9265-2A8F79BF822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42B9483-7E79-8F4A-A270-8B238A495D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25400" y="36513"/>
            <a:ext cx="2078984" cy="57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C8A45B-99DD-5333-C3A1-FACEE6C44A5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71350" y="-110072"/>
            <a:ext cx="1420650" cy="106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1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pmjs.com/getting-started/using-a-package.jso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5DB5-F775-C34E-B46C-304E0A4F1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911" y="1589649"/>
            <a:ext cx="9974177" cy="1923572"/>
          </a:xfrm>
          <a:gradFill>
            <a:gsLst>
              <a:gs pos="87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Introduction to Server-side Development </a:t>
            </a:r>
          </a:p>
        </p:txBody>
      </p:sp>
    </p:spTree>
    <p:extLst>
      <p:ext uri="{BB962C8B-B14F-4D97-AF65-F5344CB8AC3E}">
        <p14:creationId xmlns:p14="http://schemas.microsoft.com/office/powerpoint/2010/main" val="249927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CA3BBE-2A80-4347-A380-E3ABEA40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02/01/2023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09111-8B2E-D049-9CBD-7F5B30BD7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DF0FE3-372A-7C40-9A9F-B0E6D598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Node</a:t>
            </a:r>
            <a:r>
              <a:rPr lang="en-US" spc="-50" dirty="0"/>
              <a:t> </a:t>
            </a:r>
            <a:r>
              <a:rPr lang="en-US" spc="-20" dirty="0"/>
              <a:t>Architecture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4AA12-5955-E148-96D0-13EE621A7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722" y="2021973"/>
            <a:ext cx="7696555" cy="281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41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04E4D3-FA7F-8644-BD21-5B794EA8D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US"/>
              <a:t>02/01/2023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7D3C3A-EDA9-1A45-91B1-0C3056193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465E5E-5FFF-574A-82C5-D73F3E723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Node.js</a:t>
            </a:r>
            <a:r>
              <a:rPr lang="en-US" spc="-40" dirty="0"/>
              <a:t> </a:t>
            </a:r>
            <a:r>
              <a:rPr lang="en-US" dirty="0"/>
              <a:t>Use</a:t>
            </a:r>
            <a:r>
              <a:rPr lang="en-US" spc="-45" dirty="0"/>
              <a:t> </a:t>
            </a:r>
            <a:r>
              <a:rPr lang="en-US" dirty="0"/>
              <a:t>Cases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631591-258C-6B47-9ACD-8E9EEB382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Utilities written in JavaScript for web development:</a:t>
            </a:r>
          </a:p>
          <a:p>
            <a:pPr lvl="1"/>
            <a:r>
              <a:rPr lang="en-US" dirty="0"/>
              <a:t>Bower, Grunt, Gulp, Yeoman etc.</a:t>
            </a:r>
          </a:p>
          <a:p>
            <a:r>
              <a:rPr lang="en-US" dirty="0"/>
              <a:t>Server-side Development</a:t>
            </a:r>
          </a:p>
          <a:p>
            <a:pPr lvl="1"/>
            <a:r>
              <a:rPr lang="en-US" dirty="0"/>
              <a:t>Web server, Business logic, Database access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5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47B6E-B7DE-ED42-B6E1-410D9A91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US"/>
              <a:t>02/01/2023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E44AD-532D-E54B-AC56-E6481CDE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FE611F-8AD6-764F-BD09-22E1F032F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Node</a:t>
            </a:r>
            <a:r>
              <a:rPr lang="en-US" spc="-30" dirty="0"/>
              <a:t> Package</a:t>
            </a:r>
            <a:r>
              <a:rPr lang="en-US" spc="-25" dirty="0"/>
              <a:t> </a:t>
            </a:r>
            <a:r>
              <a:rPr lang="en-US" spc="-10" dirty="0"/>
              <a:t>Manager (NPM)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373B08-F388-E346-9894-5FF45C951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package manager (NPM): manages  ecosystem of node modules / packages</a:t>
            </a:r>
          </a:p>
          <a:p>
            <a:r>
              <a:rPr lang="en-US" dirty="0"/>
              <a:t>A package contains:</a:t>
            </a:r>
          </a:p>
          <a:p>
            <a:pPr lvl="1"/>
            <a:r>
              <a:rPr lang="en-US" dirty="0"/>
              <a:t>JS files</a:t>
            </a:r>
          </a:p>
          <a:p>
            <a:pPr lvl="1"/>
            <a:r>
              <a:rPr lang="en-US" dirty="0" err="1"/>
              <a:t>package.json</a:t>
            </a:r>
            <a:r>
              <a:rPr lang="en-US" dirty="0"/>
              <a:t> (manifest)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7E105A-A3DB-DD43-B945-F1A4ABFD9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US"/>
              <a:t>02/01/2023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306C91-024C-4A45-BEDC-989D8873D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3C1304-8C9A-A44B-9AE4-150D8A14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package.json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16D609-7808-544B-B5E2-4C8D6DB0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 package.json file affords you a lot of great things:</a:t>
            </a:r>
          </a:p>
          <a:p>
            <a:pPr lvl="1"/>
            <a:r>
              <a:rPr lang="en-US"/>
              <a:t>It serves as documentation for what packages your project  depends on.</a:t>
            </a:r>
          </a:p>
          <a:p>
            <a:pPr lvl="1"/>
            <a:r>
              <a:rPr lang="en-US"/>
              <a:t>It allows you to specify the versions of a package that your  project can use using semantic versioning rules.</a:t>
            </a:r>
          </a:p>
          <a:p>
            <a:pPr lvl="1"/>
            <a:r>
              <a:rPr lang="en-US"/>
              <a:t>Makes your build reproducible, which means that  its way easier to share with other developers.</a:t>
            </a:r>
          </a:p>
          <a:p>
            <a:pPr lvl="1"/>
            <a:r>
              <a:rPr lang="en-US"/>
              <a:t>Source: </a:t>
            </a:r>
            <a:r>
              <a:rPr lang="en-US">
                <a:hlinkClick r:id="rId2"/>
              </a:rPr>
              <a:t>https://docs.npmjs.com/getting-started/using-a-package.json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83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B0EAAE-D4C6-124A-A996-C216FB5C8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US"/>
              <a:t>02/01/2023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16554-99AA-0548-898A-4C825EB1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20A286-F2F9-5840-8A6C-DDE1C3D0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Initializing</a:t>
            </a:r>
            <a:r>
              <a:rPr lang="en-US" spc="-40" dirty="0"/>
              <a:t> </a:t>
            </a:r>
            <a:r>
              <a:rPr lang="en-US" spc="-10" dirty="0"/>
              <a:t>package.json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E2AAE5-4FE7-B34B-8877-84E1AC826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initialize a package.json file for your  project, type at the prompt in your project  directory:</a:t>
            </a:r>
          </a:p>
          <a:p>
            <a:pPr marL="349250" indent="0">
              <a:buNone/>
            </a:pPr>
            <a:r>
              <a:rPr lang="en-US" b="1"/>
              <a:t>npm init</a:t>
            </a:r>
          </a:p>
          <a:p>
            <a:pPr lvl="1"/>
            <a:r>
              <a:rPr lang="en-US"/>
              <a:t>Follow along and answer the prompts to initialize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48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739D6D-0383-DA45-ADA0-4ECB284FE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US"/>
              <a:t>02/01/2023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C7D24-4CAC-0F48-992F-73D610BE8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4B342F-EFE5-6BCF-6C59-87AFB97C207B}"/>
              </a:ext>
            </a:extLst>
          </p:cNvPr>
          <p:cNvSpPr txBox="1">
            <a:spLocks/>
          </p:cNvSpPr>
          <p:nvPr/>
        </p:nvSpPr>
        <p:spPr>
          <a:xfrm>
            <a:off x="1810512" y="240827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Setting up Node.js and NPM</a:t>
            </a:r>
          </a:p>
        </p:txBody>
      </p:sp>
    </p:spTree>
    <p:extLst>
      <p:ext uri="{BB962C8B-B14F-4D97-AF65-F5344CB8AC3E}">
        <p14:creationId xmlns:p14="http://schemas.microsoft.com/office/powerpoint/2010/main" val="1121555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79983-3868-9BFB-EE59-3ADEFD051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01/02/2023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57AA7-924D-AEB3-C087-B096AE04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15F6F7-CD94-CB4F-2174-849084BE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Node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9B39E9-4630-26AC-2D10-0BBAAA95F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1" y="1397000"/>
            <a:ext cx="11180064" cy="4627563"/>
          </a:xfrm>
        </p:spPr>
        <p:txBody>
          <a:bodyPr>
            <a:normAutofit/>
          </a:bodyPr>
          <a:lstStyle/>
          <a:p>
            <a:r>
              <a:rPr lang="en-US" sz="2500" dirty="0"/>
              <a:t>To install Node on your machine, go to </a:t>
            </a:r>
            <a:r>
              <a:rPr lang="en-US" sz="2500" dirty="0">
                <a:hlinkClick r:id="rId3"/>
              </a:rPr>
              <a:t>https://nodejs.org</a:t>
            </a:r>
            <a:r>
              <a:rPr lang="en-US" sz="2500" dirty="0"/>
              <a:t> and click on the Download button. Depending on your computer's platform (Windows, MacOS or Linux), the appropriate installation package is downloaded</a:t>
            </a:r>
          </a:p>
          <a:p>
            <a:endParaRPr lang="en-VN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6CEB8A-1EC3-9B59-EB6C-7A07F77A6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569" y="3142766"/>
            <a:ext cx="4742667" cy="3208411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2880116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79983-3868-9BFB-EE59-3ADEFD051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01/02/2023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57AA7-924D-AEB3-C087-B096AE04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15F6F7-CD94-CB4F-2174-849084BE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the Node Installation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9B39E9-4630-26AC-2D10-0BBAAA95F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1" y="1397000"/>
            <a:ext cx="11180064" cy="4627563"/>
          </a:xfrm>
        </p:spPr>
        <p:txBody>
          <a:bodyPr>
            <a:normAutofit/>
          </a:bodyPr>
          <a:lstStyle/>
          <a:p>
            <a:pPr lvl="0"/>
            <a:r>
              <a:rPr lang="en-US" sz="2500" dirty="0"/>
              <a:t>Open a terminal window on your machine. If you are using a Windows machine, open a </a:t>
            </a:r>
            <a:r>
              <a:rPr lang="en-US" sz="2500" dirty="0" err="1"/>
              <a:t>cmd</a:t>
            </a:r>
            <a:r>
              <a:rPr lang="en-US" sz="2500" dirty="0"/>
              <a:t> window or PowerShell window with </a:t>
            </a:r>
            <a:r>
              <a:rPr lang="en-US" sz="2500" b="1" dirty="0"/>
              <a:t>admin</a:t>
            </a:r>
            <a:r>
              <a:rPr lang="en-US" sz="2500" dirty="0"/>
              <a:t> privileges.</a:t>
            </a:r>
          </a:p>
          <a:p>
            <a:pPr lvl="0"/>
            <a:r>
              <a:rPr lang="en-US" sz="2500" dirty="0"/>
              <a:t>To ensure that your NodeJS setup is working correctly, type the following at the command prompt to check for the version of </a:t>
            </a:r>
            <a:r>
              <a:rPr lang="en-US" sz="2500" b="1" dirty="0"/>
              <a:t>Node</a:t>
            </a:r>
            <a:r>
              <a:rPr lang="en-US" sz="2500" dirty="0"/>
              <a:t> and </a:t>
            </a:r>
            <a:r>
              <a:rPr lang="en-US" sz="2500" b="1" dirty="0"/>
              <a:t>NPM</a:t>
            </a:r>
            <a:r>
              <a:rPr lang="en-US" sz="2500" dirty="0"/>
              <a:t> </a:t>
            </a:r>
            <a:endParaRPr lang="en-VN" sz="25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EF59355-B122-D236-E00F-46357A008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36" y="3788024"/>
            <a:ext cx="10494264" cy="1100241"/>
          </a:xfrm>
          <a:prstGeom prst="rect">
            <a:avLst/>
          </a:prstGeom>
          <a:solidFill>
            <a:srgbClr val="FFFF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node</a:t>
            </a: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-v</a:t>
            </a:r>
            <a:endParaRPr kumimoji="0" lang="en-US" altLang="en-VN" sz="2800" b="0" i="0" u="none" strike="noStrike" cap="none" normalizeH="0" baseline="0" dirty="0">
              <a:ln>
                <a:noFill/>
              </a:ln>
              <a:solidFill>
                <a:srgbClr val="00808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VN" sz="28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npm</a:t>
            </a: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-v</a:t>
            </a: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325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4DB34-BBAB-962B-D3B4-35C436B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01/02/2023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1C274B-84A1-4B45-E1DD-B37DB15B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18</a:t>
            </a:fld>
            <a:endParaRPr lang="en-VN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24FF09A-17FB-F9AE-3662-10B694864D74}"/>
              </a:ext>
            </a:extLst>
          </p:cNvPr>
          <p:cNvSpPr txBox="1">
            <a:spLocks/>
          </p:cNvSpPr>
          <p:nvPr/>
        </p:nvSpPr>
        <p:spPr>
          <a:xfrm>
            <a:off x="1810512" y="240827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Write a simple Node application in JavaScript</a:t>
            </a:r>
          </a:p>
        </p:txBody>
      </p:sp>
    </p:spTree>
    <p:extLst>
      <p:ext uri="{BB962C8B-B14F-4D97-AF65-F5344CB8AC3E}">
        <p14:creationId xmlns:p14="http://schemas.microsoft.com/office/powerpoint/2010/main" val="3911404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35A7C-47E6-2EB1-BC4E-6EA56BF4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01/02/2023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C3E16-3810-FBAE-E446-A9938752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290901-9A0A-8200-93DC-747B7825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simple Node application in JavaScript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F46F5C-EE86-B5A1-B779-120ADE875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a convenient location on your computer and create a folder named </a:t>
            </a:r>
            <a:r>
              <a:rPr lang="en-US" b="1" dirty="0"/>
              <a:t>NodeJS</a:t>
            </a:r>
            <a:r>
              <a:rPr lang="en-US" dirty="0"/>
              <a:t>. Then move to this folder.</a:t>
            </a:r>
          </a:p>
          <a:p>
            <a:r>
              <a:rPr lang="en-US" dirty="0"/>
              <a:t>Now create a folder named </a:t>
            </a:r>
            <a:r>
              <a:rPr lang="en-US" b="1" dirty="0"/>
              <a:t>node-examples</a:t>
            </a:r>
            <a:r>
              <a:rPr lang="en-US" dirty="0"/>
              <a:t> and then move into this folder.</a:t>
            </a:r>
          </a:p>
          <a:p>
            <a:r>
              <a:rPr lang="en-US" dirty="0"/>
              <a:t>At the prompt, type the following to initialize a </a:t>
            </a:r>
            <a:r>
              <a:rPr lang="en-US" dirty="0" err="1"/>
              <a:t>package.json</a:t>
            </a:r>
            <a:r>
              <a:rPr lang="en-US" dirty="0"/>
              <a:t> file in the node-examples folder: </a:t>
            </a:r>
            <a:endParaRPr lang="en-V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A6749-0B83-E0AE-B2D3-82B07080109B}"/>
              </a:ext>
            </a:extLst>
          </p:cNvPr>
          <p:cNvSpPr txBox="1"/>
          <p:nvPr/>
        </p:nvSpPr>
        <p:spPr>
          <a:xfrm>
            <a:off x="838200" y="538581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npm</a:t>
            </a:r>
            <a:r>
              <a:rPr lang="en-US" sz="28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init</a:t>
            </a:r>
            <a:r>
              <a:rPr lang="en-VN" sz="2800" b="1" dirty="0">
                <a:effectLst/>
              </a:rPr>
              <a:t> </a:t>
            </a:r>
            <a:endParaRPr lang="en-VN" sz="2800" b="1" dirty="0"/>
          </a:p>
        </p:txBody>
      </p:sp>
    </p:spTree>
    <p:extLst>
      <p:ext uri="{BB962C8B-B14F-4D97-AF65-F5344CB8AC3E}">
        <p14:creationId xmlns:p14="http://schemas.microsoft.com/office/powerpoint/2010/main" val="3640129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9D449A-F220-C44D-A77E-1C8E8E8B9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US"/>
              <a:t>02/01/2023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1A6452-5E9F-B048-9A47-DFC9B204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E135B-CA1A-254C-8767-64AE962F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7BD0A8-0BC6-D241-93B9-70C2754B7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Understand the basics of Node.js</a:t>
            </a:r>
          </a:p>
          <a:p>
            <a:pPr lvl="0"/>
            <a:r>
              <a:rPr lang="en-US" dirty="0"/>
              <a:t>Download and install Node.js and NPM</a:t>
            </a:r>
          </a:p>
          <a:p>
            <a:pPr lvl="0"/>
            <a:r>
              <a:rPr lang="en-US" dirty="0"/>
              <a:t>Verify that the installation was successful and your machine is ready for using Node.js and NPM</a:t>
            </a:r>
          </a:p>
          <a:p>
            <a:r>
              <a:rPr lang="en-US" dirty="0"/>
              <a:t>Write a simple Node application in JavaScript</a:t>
            </a:r>
          </a:p>
          <a:p>
            <a:r>
              <a:rPr lang="en-US" dirty="0"/>
              <a:t>Understand the basics of Node modules and write simple file-based Node modules</a:t>
            </a:r>
          </a:p>
          <a:p>
            <a:r>
              <a:rPr lang="en-US" dirty="0"/>
              <a:t>Callback and Error handling in Node applications</a:t>
            </a:r>
          </a:p>
        </p:txBody>
      </p:sp>
    </p:spTree>
    <p:extLst>
      <p:ext uri="{BB962C8B-B14F-4D97-AF65-F5344CB8AC3E}">
        <p14:creationId xmlns:p14="http://schemas.microsoft.com/office/powerpoint/2010/main" val="3104478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35A7C-47E6-2EB1-BC4E-6EA56BF4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01/02/2023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C3E16-3810-FBAE-E446-A9938752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290901-9A0A-8200-93DC-747B7825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sz="4000" dirty="0"/>
              <a:t>pdate the </a:t>
            </a:r>
            <a:r>
              <a:rPr lang="en-US" sz="4000" dirty="0" err="1"/>
              <a:t>package.json</a:t>
            </a:r>
            <a:r>
              <a:rPr lang="en-US" sz="4000" dirty="0"/>
              <a:t> file</a:t>
            </a:r>
            <a:r>
              <a:rPr lang="en-US" dirty="0"/>
              <a:t>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F46F5C-EE86-B5A1-B779-120ADE875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1"/>
            <a:ext cx="11180064" cy="919862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Accept the standard defaults suggested and then update the </a:t>
            </a:r>
            <a:r>
              <a:rPr lang="en-US" sz="2000" b="1" dirty="0" err="1"/>
              <a:t>package.json</a:t>
            </a:r>
            <a:r>
              <a:rPr lang="en-US" sz="2000" b="1" dirty="0"/>
              <a:t> </a:t>
            </a:r>
            <a:r>
              <a:rPr lang="en-US" sz="2000" dirty="0"/>
              <a:t>file until you end up with the file containing the following:</a:t>
            </a:r>
            <a:endParaRPr lang="en-V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C183F2-1B8C-9C85-D0E5-64EB3E56EEB4}"/>
              </a:ext>
            </a:extLst>
          </p:cNvPr>
          <p:cNvSpPr txBox="1"/>
          <p:nvPr/>
        </p:nvSpPr>
        <p:spPr>
          <a:xfrm>
            <a:off x="800457" y="2443652"/>
            <a:ext cx="10744200" cy="390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{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"name"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"node-examples"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"version"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"1.0.0"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"description"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"Simple Node Examples"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"main"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index.js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"scripts"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{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"test"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"echo \"Error: no test specified\" &amp;&amp; exit 1"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"start"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"node index"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},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"author"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”FPTU"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"license"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"ISC"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}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659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7742EF-AD71-BDA9-8B93-9FD99ADF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01/02/2023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997CC3-F2C1-B28E-7F15-16DE6768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13620B-013C-B639-5E3A-7170C34C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file named </a:t>
            </a:r>
            <a:r>
              <a:rPr lang="en-US" dirty="0" err="1"/>
              <a:t>index.js</a:t>
            </a:r>
            <a:endParaRPr lang="en-V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A8945D-E232-92FF-3A2A-ED98738F4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016" y="1397000"/>
            <a:ext cx="7615388" cy="4779963"/>
          </a:xfrm>
        </p:spPr>
      </p:pic>
    </p:spTree>
    <p:extLst>
      <p:ext uri="{BB962C8B-B14F-4D97-AF65-F5344CB8AC3E}">
        <p14:creationId xmlns:p14="http://schemas.microsoft.com/office/powerpoint/2010/main" val="780048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291472-7D09-D9E6-4B45-0B4BB813C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01/02/2023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C403F7-C502-7140-47AE-C2437B5B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50813F-813A-F328-29C6-F637F0E9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Run Node 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F4D07C-680A-C02E-0E5E-D115A8ECC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run the Node application, type the following at the prompt:</a:t>
            </a:r>
            <a:r>
              <a:rPr lang="en-VN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D26B8-8F58-51DE-1736-36915E2C284A}"/>
              </a:ext>
            </a:extLst>
          </p:cNvPr>
          <p:cNvSpPr txBox="1"/>
          <p:nvPr/>
        </p:nvSpPr>
        <p:spPr>
          <a:xfrm>
            <a:off x="838200" y="2251593"/>
            <a:ext cx="214411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 err="1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npm</a:t>
            </a:r>
            <a:r>
              <a:rPr lang="en-US" sz="25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</a:t>
            </a:r>
            <a:r>
              <a:rPr lang="en-US" sz="2500" dirty="0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start</a:t>
            </a:r>
            <a:r>
              <a:rPr lang="en-VN" sz="2500" dirty="0">
                <a:effectLst/>
              </a:rPr>
              <a:t> </a:t>
            </a:r>
            <a:endParaRPr lang="en-VN" sz="2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64AB99-3848-A424-3D76-2E4223E5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915" y="2971309"/>
            <a:ext cx="6671767" cy="31939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33880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4DB34-BBAB-962B-D3B4-35C436B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01/02/2023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1C274B-84A1-4B45-E1DD-B37DB15B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23</a:t>
            </a:fld>
            <a:endParaRPr lang="en-VN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24FF09A-17FB-F9AE-3662-10B694864D74}"/>
              </a:ext>
            </a:extLst>
          </p:cNvPr>
          <p:cNvSpPr txBox="1">
            <a:spLocks/>
          </p:cNvSpPr>
          <p:nvPr/>
        </p:nvSpPr>
        <p:spPr>
          <a:xfrm>
            <a:off x="1810512" y="240827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Write a simple Node module</a:t>
            </a:r>
          </a:p>
        </p:txBody>
      </p:sp>
    </p:spTree>
    <p:extLst>
      <p:ext uri="{BB962C8B-B14F-4D97-AF65-F5344CB8AC3E}">
        <p14:creationId xmlns:p14="http://schemas.microsoft.com/office/powerpoint/2010/main" val="1957966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EB82DC-02D5-2162-E859-8647DDECC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01/02/2023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2871F-EC70-1FEC-5CC9-2CB1AAFAE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CF9A11-958B-BF5A-0FE6-D8E659F5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file named </a:t>
            </a:r>
            <a:r>
              <a:rPr lang="en-US" dirty="0" err="1"/>
              <a:t>rectangle.js</a:t>
            </a:r>
            <a:r>
              <a:rPr lang="en-US" dirty="0"/>
              <a:t>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4F0E5B-B744-76A7-27C4-36C1B878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97000"/>
            <a:ext cx="11180064" cy="49617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Now, create a file named </a:t>
            </a:r>
            <a:r>
              <a:rPr lang="en-US" b="1" dirty="0" err="1"/>
              <a:t>rectangle.js</a:t>
            </a:r>
            <a:r>
              <a:rPr lang="en-US" dirty="0"/>
              <a:t>, and add the following code to it: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Run the Node application like before and observe that the result will be the same.</a:t>
            </a:r>
            <a:r>
              <a:rPr lang="en-VN" sz="2200" dirty="0">
                <a:effectLst/>
              </a:rPr>
              <a:t> </a:t>
            </a:r>
            <a:endParaRPr lang="en-VN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4F6635-CD71-CBE4-B651-89623F72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46" y="3027089"/>
            <a:ext cx="4639783" cy="8038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BE9580-A5FA-418B-888B-B672FB41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41" y="2130428"/>
            <a:ext cx="6434959" cy="3642157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2318401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4DB34-BBAB-962B-D3B4-35C436B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01/02/2023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1C274B-84A1-4B45-E1DD-B37DB15B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25</a:t>
            </a:fld>
            <a:endParaRPr lang="en-VN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24FF09A-17FB-F9AE-3662-10B694864D74}"/>
              </a:ext>
            </a:extLst>
          </p:cNvPr>
          <p:cNvSpPr txBox="1">
            <a:spLocks/>
          </p:cNvSpPr>
          <p:nvPr/>
        </p:nvSpPr>
        <p:spPr>
          <a:xfrm>
            <a:off x="1810512" y="240827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Using Callback and Error handling in Node applications</a:t>
            </a:r>
          </a:p>
        </p:txBody>
      </p:sp>
    </p:spTree>
    <p:extLst>
      <p:ext uri="{BB962C8B-B14F-4D97-AF65-F5344CB8AC3E}">
        <p14:creationId xmlns:p14="http://schemas.microsoft.com/office/powerpoint/2010/main" val="527773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24D94B-A5D8-CAB5-81B4-87C2890D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01/02/2023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18F41-B1A4-5F18-8697-29732D7BD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2CD22-B570-D90B-543F-5C97AF96D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Salient Features of JavaScript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495D22-17E4-D547-D07E-EE9AAD065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First-class functions: A function can be treated the same way as any other variable </a:t>
            </a:r>
          </a:p>
          <a:p>
            <a:pPr>
              <a:lnSpc>
                <a:spcPct val="150000"/>
              </a:lnSpc>
            </a:pPr>
            <a:r>
              <a:rPr lang="en-US" dirty="0"/>
              <a:t>Closures: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 function defined inside another function has access to all the variables declared in the outer function (outer scope)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He inner function will continue to have access to the variables from the outer scope even after the outer function has returned.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41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C92D7D-EB66-7B90-BAB9-27015E6F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01/02/2023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A8099-C849-6C8F-59C1-5A732972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43F8A6-3D89-F391-8B1A-EAD5E680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Programming </a:t>
            </a:r>
            <a:endParaRPr lang="en-V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1DD605-1C5D-90A1-E2E6-186F7FA39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898" y="1549400"/>
            <a:ext cx="10840258" cy="4627563"/>
          </a:xfrm>
        </p:spPr>
      </p:pic>
    </p:spTree>
    <p:extLst>
      <p:ext uri="{BB962C8B-B14F-4D97-AF65-F5344CB8AC3E}">
        <p14:creationId xmlns:p14="http://schemas.microsoft.com/office/powerpoint/2010/main" val="1632681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B7BE1F-3B7E-DFC1-E650-C6E2B58CC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01/02/2023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36668-7168-2802-7F76-6838D806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688177-26AB-AE36-219D-B019A81D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Node, Async I/O and Callbacks </a:t>
            </a:r>
            <a:endParaRPr lang="en-V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214028-70F9-E107-0CCF-DE10DF227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79" y="1754312"/>
            <a:ext cx="11401842" cy="3995133"/>
          </a:xfrm>
        </p:spPr>
      </p:pic>
    </p:spTree>
    <p:extLst>
      <p:ext uri="{BB962C8B-B14F-4D97-AF65-F5344CB8AC3E}">
        <p14:creationId xmlns:p14="http://schemas.microsoft.com/office/powerpoint/2010/main" val="1887260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CD6058-3C8A-5852-E653-A14BB4EA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01/02/2023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1E2C92-3D83-8296-A81E-D36108CF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713B1-536B-681C-A59E-22939B30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 Loop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215F98-9273-E5FD-86E6-2BD8A9F19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9966" y="572423"/>
            <a:ext cx="5963434" cy="5364914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Calibri" panose="020F0502020204030204" pitchFamily="34" charset="0"/>
              </a:rPr>
              <a:t>timers</a:t>
            </a:r>
            <a:r>
              <a:rPr lang="en-US" sz="2000" dirty="0">
                <a:effectLst/>
                <a:latin typeface="Calibri" panose="020F0502020204030204" pitchFamily="34" charset="0"/>
              </a:rPr>
              <a:t>: this phase executes callbacks scheduled</a:t>
            </a:r>
            <a:br>
              <a:rPr lang="en-US" sz="2000" dirty="0">
                <a:effectLst/>
                <a:latin typeface="Calibri" panose="020F0502020204030204" pitchFamily="34" charset="0"/>
              </a:rPr>
            </a:br>
            <a:r>
              <a:rPr lang="en-US" sz="2000" dirty="0">
                <a:effectLst/>
                <a:latin typeface="Calibri" panose="020F0502020204030204" pitchFamily="34" charset="0"/>
              </a:rPr>
              <a:t>by 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setTimeout</a:t>
            </a:r>
            <a:r>
              <a:rPr lang="en-US" sz="2000" dirty="0">
                <a:effectLst/>
                <a:latin typeface="Calibri" panose="020F0502020204030204" pitchFamily="34" charset="0"/>
              </a:rPr>
              <a:t>() and 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setInterval</a:t>
            </a:r>
            <a:r>
              <a:rPr lang="en-US" sz="2000" dirty="0">
                <a:effectLst/>
                <a:latin typeface="Calibri" panose="020F0502020204030204" pitchFamily="34" charset="0"/>
              </a:rPr>
              <a:t>(). </a:t>
            </a:r>
            <a:endParaRPr lang="en-US" sz="20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Calibri" panose="020F0502020204030204" pitchFamily="34" charset="0"/>
              </a:rPr>
              <a:t>I/O callbacks</a:t>
            </a:r>
            <a:r>
              <a:rPr lang="en-US" sz="2000" dirty="0">
                <a:effectLst/>
                <a:latin typeface="Calibri" panose="020F0502020204030204" pitchFamily="34" charset="0"/>
              </a:rPr>
              <a:t>: executes almost all callbacks with the exception of close callbacks, the ones scheduled by timers, and 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setImmediate</a:t>
            </a:r>
            <a:r>
              <a:rPr lang="en-US" sz="2000" dirty="0">
                <a:effectLst/>
                <a:latin typeface="Calibri" panose="020F0502020204030204" pitchFamily="34" charset="0"/>
              </a:rPr>
              <a:t>(). </a:t>
            </a:r>
            <a:endParaRPr lang="en-US" sz="20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Calibri" panose="020F0502020204030204" pitchFamily="34" charset="0"/>
              </a:rPr>
              <a:t>idle, prepare</a:t>
            </a:r>
            <a:r>
              <a:rPr lang="en-US" sz="2000" dirty="0">
                <a:effectLst/>
                <a:latin typeface="Calibri" panose="020F0502020204030204" pitchFamily="34" charset="0"/>
              </a:rPr>
              <a:t>: only used internally. </a:t>
            </a:r>
            <a:endParaRPr lang="en-US" sz="20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Calibri" panose="020F0502020204030204" pitchFamily="34" charset="0"/>
              </a:rPr>
              <a:t>poll</a:t>
            </a:r>
            <a:r>
              <a:rPr lang="en-US" sz="2000" dirty="0">
                <a:effectLst/>
                <a:latin typeface="Calibri" panose="020F0502020204030204" pitchFamily="34" charset="0"/>
              </a:rPr>
              <a:t>: retrieve new I/O events; node </a:t>
            </a:r>
            <a:endParaRPr lang="en-US" sz="20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</a:rPr>
              <a:t>will block here when appropriate. </a:t>
            </a:r>
            <a:endParaRPr lang="en-US" sz="20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Calibri" panose="020F0502020204030204" pitchFamily="34" charset="0"/>
              </a:rPr>
              <a:t>check</a:t>
            </a:r>
            <a:r>
              <a:rPr lang="en-US" sz="2000" dirty="0">
                <a:effectLst/>
                <a:latin typeface="Calibri" panose="020F0502020204030204" pitchFamily="34" charset="0"/>
              </a:rPr>
              <a:t>: 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setImmediate</a:t>
            </a:r>
            <a:r>
              <a:rPr lang="en-US" sz="2000" dirty="0">
                <a:effectLst/>
                <a:latin typeface="Calibri" panose="020F0502020204030204" pitchFamily="34" charset="0"/>
              </a:rPr>
              <a:t>() callbacks are </a:t>
            </a:r>
            <a:endParaRPr lang="en-US" sz="20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</a:rPr>
              <a:t>invoked here. </a:t>
            </a:r>
            <a:endParaRPr lang="en-US" sz="20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Calibri" panose="020F0502020204030204" pitchFamily="34" charset="0"/>
              </a:rPr>
              <a:t>close callbacks</a:t>
            </a:r>
            <a:r>
              <a:rPr lang="en-US" sz="2000" dirty="0">
                <a:effectLst/>
                <a:latin typeface="Calibri" panose="020F0502020204030204" pitchFamily="34" charset="0"/>
              </a:rPr>
              <a:t>: </a:t>
            </a:r>
            <a:endParaRPr lang="en-US" sz="20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</a:rPr>
              <a:t>e.g. 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socket.on</a:t>
            </a:r>
            <a:r>
              <a:rPr lang="en-US" sz="2000" dirty="0">
                <a:effectLst/>
                <a:latin typeface="Calibri" panose="020F0502020204030204" pitchFamily="34" charset="0"/>
              </a:rPr>
              <a:t>('close', ...). </a:t>
            </a:r>
            <a:endParaRPr lang="en-US" sz="2000" dirty="0">
              <a:effectLst/>
              <a:latin typeface="ArialMT"/>
            </a:endParaRPr>
          </a:p>
          <a:p>
            <a:endParaRPr lang="en-V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EE7D5F-9AA7-21EA-84F4-5EA590809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74" y="1396999"/>
            <a:ext cx="5148312" cy="47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8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accent2"/>
                </a:solidFill>
              </a:rPr>
              <a:t>Node.js and NPM</a:t>
            </a:r>
          </a:p>
        </p:txBody>
      </p:sp>
    </p:spTree>
    <p:extLst>
      <p:ext uri="{BB962C8B-B14F-4D97-AF65-F5344CB8AC3E}">
        <p14:creationId xmlns:p14="http://schemas.microsoft.com/office/powerpoint/2010/main" val="419828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60B578-2568-6DAE-EEE0-7D726DBDF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01/02/2023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42EAB-07B5-748F-D5BD-638CDDA86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972ABD-DD53-A806-174C-573C99347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rectangle.js</a:t>
            </a:r>
            <a:r>
              <a:rPr lang="en-US" dirty="0"/>
              <a:t> file: </a:t>
            </a:r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5A96D-00CA-2A46-421F-1A4EBA15C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40" y="1618342"/>
            <a:ext cx="10823919" cy="4558621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118842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14224-0D3F-BDE2-3131-7FC5531F5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01/02/2023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07698F-3A5B-31FB-BEDF-0C2A3558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EF7DAA-F9D4-E968-9D07-C0B723D9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Update index.js file: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F06F68-5025-06CB-E693-9D0DF4B54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1407510"/>
            <a:ext cx="6793128" cy="4828371"/>
          </a:xfr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1691908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842479-F6E2-5E48-06DA-E80EA01F8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01/02/2023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5EA69-15E5-6648-D4E5-7E128D2E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443FA0-8A12-3DDF-6FE5-12EB648E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Run the Node application:</a:t>
            </a:r>
            <a:endParaRPr lang="en-V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34BAE9-CC90-F4D9-6842-00A5BF5F2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275" y="1559007"/>
            <a:ext cx="7810500" cy="4356100"/>
          </a:xfr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4225788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839BA-4038-714E-9384-252034FE2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US"/>
              <a:t>02/01/2023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33739-4AB8-C94C-9A31-36CC3AB6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1D4F9F-56D6-0441-A153-DB4AF283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061B0B-00FE-1041-A2C6-8373ECDF0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Understand the basics of Node.js</a:t>
            </a:r>
          </a:p>
          <a:p>
            <a:pPr lvl="0"/>
            <a:r>
              <a:rPr lang="en-US" dirty="0"/>
              <a:t>Understand the download and install Node.js and NPM</a:t>
            </a:r>
          </a:p>
          <a:p>
            <a:r>
              <a:rPr lang="en-US" dirty="0"/>
              <a:t>Write and run a simple Node application in JavaScript</a:t>
            </a:r>
          </a:p>
          <a:p>
            <a:r>
              <a:rPr lang="en-US" dirty="0"/>
              <a:t>Understand the basics write simple file-based Node modules</a:t>
            </a:r>
          </a:p>
          <a:p>
            <a:r>
              <a:rPr lang="en-US" dirty="0"/>
              <a:t>Understand the using Callbacks and Error handling in Node applications </a:t>
            </a:r>
          </a:p>
        </p:txBody>
      </p:sp>
    </p:spTree>
    <p:extLst>
      <p:ext uri="{BB962C8B-B14F-4D97-AF65-F5344CB8AC3E}">
        <p14:creationId xmlns:p14="http://schemas.microsoft.com/office/powerpoint/2010/main" val="119641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2C7D0E-FAC2-EE44-9290-6F3FF6EC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02/01/2023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8D48A-EBA7-D04F-87F9-1D634909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FB683C-8198-3A47-98BA-A2F58062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" dirty="0"/>
              <a:t>What</a:t>
            </a:r>
            <a:r>
              <a:rPr lang="en-US" spc="-40" dirty="0"/>
              <a:t> </a:t>
            </a:r>
            <a:r>
              <a:rPr lang="en-US" spc="-5" dirty="0"/>
              <a:t>is</a:t>
            </a:r>
            <a:r>
              <a:rPr lang="en-US" spc="-30" dirty="0"/>
              <a:t> </a:t>
            </a:r>
            <a:r>
              <a:rPr lang="en-US" spc="-5" dirty="0"/>
              <a:t>Node.js?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5CC721-1E8F-EA4F-A95A-30156D6F0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Node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.js is an open source server environment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is free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runs on various platforms (Windows, Linux, Unix, Mac OS X, etc.)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uses JavaScript on the server</a:t>
            </a:r>
          </a:p>
          <a:p>
            <a:r>
              <a:rPr lang="en-US" dirty="0"/>
              <a:t>JavaScript runtime built on Chrome V8 JavaScript  Engine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731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2C7D0E-FAC2-EE44-9290-6F3FF6EC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02/01/2023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8D48A-EBA7-D04F-87F9-1D634909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FB683C-8198-3A47-98BA-A2F58062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-5" dirty="0"/>
              <a:t>Why Node.js?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AFE63-E583-C69A-E77D-352CE037B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69338"/>
            <a:ext cx="5185610" cy="49416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705C6-EA97-595E-54D2-D1F423B5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556" y="1277086"/>
            <a:ext cx="6300871" cy="21519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865A5F-91F0-29AC-AA8F-2E4B28B40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323" y="3763396"/>
            <a:ext cx="4955339" cy="257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2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93E416-FC63-2900-43DB-D9A32D7D4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01/02/2023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6F0-EDC1-8468-CFA8-793F2049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61F22-B75E-834E-76BC-1CAD9F52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Why is Node.js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6654CE-E67A-3810-58DA-4E9A78529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4572002"/>
            <a:ext cx="11180064" cy="1665121"/>
          </a:xfrm>
        </p:spPr>
        <p:txBody>
          <a:bodyPr>
            <a:normAutofit fontScale="85000" lnSpcReduction="10000"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Node.js eliminates the waiting, and simply continues with the next request.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Node.js runs single-threaded, non-blocking, asynchronous programming, which is very memory efficient.</a:t>
            </a:r>
            <a:endParaRPr lang="en-VN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334AAB2-43AE-EABD-8CE0-902AEE0DD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051961"/>
              </p:ext>
            </p:extLst>
          </p:nvPr>
        </p:nvGraphicFramePr>
        <p:xfrm>
          <a:off x="499871" y="1599713"/>
          <a:ext cx="11180064" cy="27324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0140">
                  <a:extLst>
                    <a:ext uri="{9D8B030D-6E8A-4147-A177-3AD203B41FA5}">
                      <a16:colId xmlns:a16="http://schemas.microsoft.com/office/drawing/2014/main" val="2603952774"/>
                    </a:ext>
                  </a:extLst>
                </a:gridCol>
                <a:gridCol w="5579924">
                  <a:extLst>
                    <a:ext uri="{9D8B030D-6E8A-4147-A177-3AD203B41FA5}">
                      <a16:colId xmlns:a16="http://schemas.microsoft.com/office/drawing/2014/main" val="1425281722"/>
                    </a:ext>
                  </a:extLst>
                </a:gridCol>
              </a:tblGrid>
              <a:tr h="6955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traditional web server handles a file request</a:t>
                      </a:r>
                      <a:endParaRPr lang="en-VN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Node.js handles a file request</a:t>
                      </a:r>
                      <a:endParaRPr lang="en-VN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857270"/>
                  </a:ext>
                </a:extLst>
              </a:tr>
              <a:tr h="1795425">
                <a:tc>
                  <a:txBody>
                    <a:bodyPr/>
                    <a:lstStyle/>
                    <a:p>
                      <a:pPr marL="342900" indent="-342900" algn="just">
                        <a:lnSpc>
                          <a:spcPct val="130000"/>
                        </a:lnSpc>
                        <a:buAutoNum type="arabicPeriod"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Sends the task to the computer's file system.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Waits while the file system opens and reads the file.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Returns the content to the client.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Ready to handle the next request.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>
                        <a:lnSpc>
                          <a:spcPct val="130000"/>
                        </a:lnSpc>
                        <a:buAutoNum type="arabicPeriod"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Sends the task to the computer's file system.</a:t>
                      </a:r>
                    </a:p>
                    <a:p>
                      <a:pPr marL="342900" indent="-342900" algn="just">
                        <a:lnSpc>
                          <a:spcPct val="130000"/>
                        </a:lnSpc>
                        <a:buAutoNum type="arabicPeriod"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Ready to handle the next request.</a:t>
                      </a:r>
                    </a:p>
                    <a:p>
                      <a:pPr marL="342900" indent="-342900" algn="just">
                        <a:lnSpc>
                          <a:spcPct val="130000"/>
                        </a:lnSpc>
                        <a:buAutoNum type="arabicPeriod"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When the file system has opened and read the file, the server returns the content to the client.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019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71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CA3BBE-2A80-4347-A380-E3ABEA40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02/01/2023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09111-8B2E-D049-9CBD-7F5B30BD7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5C7A6-E608-D43F-5D5C-696687C89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65889"/>
            <a:ext cx="5410243" cy="2726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25C229-0D2B-D577-0E8F-828DEA6A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71" y="5486829"/>
            <a:ext cx="3316510" cy="519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FB7551-F794-57B1-F99B-A9AAB06D1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59" y="1957275"/>
            <a:ext cx="5500295" cy="2943449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BF0BC81D-58B4-EC48-2680-1912E08E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7"/>
            <a:ext cx="11824854" cy="715963"/>
          </a:xfrm>
        </p:spPr>
        <p:txBody>
          <a:bodyPr/>
          <a:lstStyle/>
          <a:p>
            <a:r>
              <a:rPr lang="en-VN" dirty="0"/>
              <a:t>Why is Node.js</a:t>
            </a:r>
          </a:p>
        </p:txBody>
      </p:sp>
    </p:spTree>
    <p:extLst>
      <p:ext uri="{BB962C8B-B14F-4D97-AF65-F5344CB8AC3E}">
        <p14:creationId xmlns:p14="http://schemas.microsoft.com/office/powerpoint/2010/main" val="974187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E0BF9D-27F2-2264-A7C2-133169363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01/02/2023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79B345-E321-2C68-BAF6-D2FC1747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F4B048-6369-965E-743B-7392CB1C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What can Node.js do?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811D86-6C7B-AF4F-9D59-8F90B2D4A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can generate dynamic page content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can create, open, read, write, delete, and close files on the server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can collect form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can add, delete, modify data in your database</a:t>
            </a:r>
          </a:p>
        </p:txBody>
      </p:sp>
    </p:spTree>
    <p:extLst>
      <p:ext uri="{BB962C8B-B14F-4D97-AF65-F5344CB8AC3E}">
        <p14:creationId xmlns:p14="http://schemas.microsoft.com/office/powerpoint/2010/main" val="3311564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56DE6A-B7D2-B28A-9498-D8E985AC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01/02/2023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1E0273-A3EB-8A6E-4688-90AB32FC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38B1AB-463C-606F-2D6C-CB6841D9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Node.js File?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CE015C-D0F3-FF43-45B9-9AE847BE3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Node.js files contain tasks that will be executed on certain events</a:t>
            </a:r>
          </a:p>
          <a:p>
            <a:r>
              <a:rPr lang="en-US" dirty="0"/>
              <a:t>A typical event is someone trying to access a port on the server</a:t>
            </a:r>
          </a:p>
          <a:p>
            <a:r>
              <a:rPr lang="en-US" dirty="0"/>
              <a:t>Node.js files must be initiated on the server before having any effect</a:t>
            </a:r>
          </a:p>
          <a:p>
            <a:r>
              <a:rPr lang="en-US" dirty="0"/>
              <a:t>Node.js files have extension “.</a:t>
            </a:r>
            <a:r>
              <a:rPr lang="en-US" dirty="0" err="1"/>
              <a:t>js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5019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3235</TotalTime>
  <Words>1242</Words>
  <Application>Microsoft Office PowerPoint</Application>
  <PresentationFormat>Widescreen</PresentationFormat>
  <Paragraphs>194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.Lucida Grande UI Regular</vt:lpstr>
      <vt:lpstr>Arial</vt:lpstr>
      <vt:lpstr>ArialMT</vt:lpstr>
      <vt:lpstr>Calibri</vt:lpstr>
      <vt:lpstr>Menlo</vt:lpstr>
      <vt:lpstr>Times New Roman</vt:lpstr>
      <vt:lpstr>Verdana</vt:lpstr>
      <vt:lpstr>Wingdings</vt:lpstr>
      <vt:lpstr>Office Theme</vt:lpstr>
      <vt:lpstr>Introduction to Server-side Development </vt:lpstr>
      <vt:lpstr>Objectives</vt:lpstr>
      <vt:lpstr>PowerPoint Presentation</vt:lpstr>
      <vt:lpstr>What is Node.js?</vt:lpstr>
      <vt:lpstr>Why Node.js?</vt:lpstr>
      <vt:lpstr>Why is Node.js</vt:lpstr>
      <vt:lpstr>Why is Node.js</vt:lpstr>
      <vt:lpstr>What can Node.js do?</vt:lpstr>
      <vt:lpstr>What is a Node.js File?</vt:lpstr>
      <vt:lpstr>Node Architecture</vt:lpstr>
      <vt:lpstr>Node.js Use Cases</vt:lpstr>
      <vt:lpstr>Node Package Manager (NPM)</vt:lpstr>
      <vt:lpstr>package.json</vt:lpstr>
      <vt:lpstr>Initializing package.json</vt:lpstr>
      <vt:lpstr>PowerPoint Presentation</vt:lpstr>
      <vt:lpstr>Installing Node</vt:lpstr>
      <vt:lpstr>Verifying the Node Installation </vt:lpstr>
      <vt:lpstr>PowerPoint Presentation</vt:lpstr>
      <vt:lpstr>Write a simple Node application in JavaScript </vt:lpstr>
      <vt:lpstr>Update the package.json file </vt:lpstr>
      <vt:lpstr>Create a file named index.js</vt:lpstr>
      <vt:lpstr>Run Node application</vt:lpstr>
      <vt:lpstr>PowerPoint Presentation</vt:lpstr>
      <vt:lpstr>Create a file named rectangle.js </vt:lpstr>
      <vt:lpstr>PowerPoint Presentation</vt:lpstr>
      <vt:lpstr>Two Salient Features of JavaScript </vt:lpstr>
      <vt:lpstr>Asynchronous Programming </vt:lpstr>
      <vt:lpstr>Node, Async I/O and Callbacks </vt:lpstr>
      <vt:lpstr>Event Loop </vt:lpstr>
      <vt:lpstr>Update rectangle.js file: </vt:lpstr>
      <vt:lpstr>Update index.js file:</vt:lpstr>
      <vt:lpstr>Run the Node application: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Ngoc Tho (FE FPTU HN)</dc:creator>
  <cp:lastModifiedBy>Đại học Tài chính - Marketing</cp:lastModifiedBy>
  <cp:revision>116</cp:revision>
  <dcterms:created xsi:type="dcterms:W3CDTF">2021-08-08T14:50:46Z</dcterms:created>
  <dcterms:modified xsi:type="dcterms:W3CDTF">2023-01-02T11:06:09Z</dcterms:modified>
</cp:coreProperties>
</file>